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Kerr" userId="92104717-4ba4-413e-aa45-f4cd7f9b13d8" providerId="ADAL" clId="{E8592CAC-8EF7-46C0-848A-5E44B2F99907}"/>
    <pc:docChg chg="modSld">
      <pc:chgData name="Martin Kerr" userId="92104717-4ba4-413e-aa45-f4cd7f9b13d8" providerId="ADAL" clId="{E8592CAC-8EF7-46C0-848A-5E44B2F99907}" dt="2021-03-15T10:06:05.170" v="2" actId="113"/>
      <pc:docMkLst>
        <pc:docMk/>
      </pc:docMkLst>
      <pc:sldChg chg="modSp mod">
        <pc:chgData name="Martin Kerr" userId="92104717-4ba4-413e-aa45-f4cd7f9b13d8" providerId="ADAL" clId="{E8592CAC-8EF7-46C0-848A-5E44B2F99907}" dt="2021-03-15T10:06:05.170" v="2" actId="113"/>
        <pc:sldMkLst>
          <pc:docMk/>
          <pc:sldMk cId="2473905635" sldId="260"/>
        </pc:sldMkLst>
        <pc:spChg chg="mod">
          <ac:chgData name="Martin Kerr" userId="92104717-4ba4-413e-aa45-f4cd7f9b13d8" providerId="ADAL" clId="{E8592CAC-8EF7-46C0-848A-5E44B2F99907}" dt="2021-03-15T10:06:05.170" v="2" actId="113"/>
          <ac:spMkLst>
            <pc:docMk/>
            <pc:sldMk cId="2473905635" sldId="260"/>
            <ac:spMk id="3" creationId="{56141EB9-B616-456D-916E-23EC67ED659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aob1x.axshare.com/#id=p0tbqp&amp;p=green_jobs_service_description&amp;dp=0&amp;f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Green Jobs 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>
                <a:ea typeface="+mn-lt"/>
                <a:cs typeface="+mn-lt"/>
              </a:rPr>
              <a:t>3-4 March 2021</a:t>
            </a:r>
          </a:p>
          <a:p>
            <a:r>
              <a:rPr lang="en-US">
                <a:ea typeface="+mn-lt"/>
                <a:cs typeface="+mn-lt"/>
              </a:rPr>
              <a:t>Anubhav Mittal</a:t>
            </a:r>
          </a:p>
          <a:p>
            <a:r>
              <a:rPr lang="en-US">
                <a:ea typeface="+mn-lt"/>
                <a:cs typeface="+mn-lt"/>
              </a:rPr>
              <a:t>Katie Dickerson</a:t>
            </a:r>
          </a:p>
          <a:p>
            <a:r>
              <a:rPr lang="en-US">
                <a:ea typeface="+mn-lt"/>
                <a:cs typeface="+mn-lt"/>
              </a:rPr>
              <a:t>Lorna Hayton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E5B21-7916-4AC4-992D-DD308E819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The postcode checker</a:t>
            </a:r>
            <a:endParaRPr lang="en-US"/>
          </a:p>
        </p:txBody>
      </p:sp>
      <p:pic>
        <p:nvPicPr>
          <p:cNvPr id="4" name="Picture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3FE9E925-59E9-405B-A61E-7943EFEED0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57692" y="2067234"/>
            <a:ext cx="7211444" cy="3366314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27AFD55-92C2-4A53-8F44-395047790D20}"/>
              </a:ext>
            </a:extLst>
          </p:cNvPr>
          <p:cNvSpPr txBox="1"/>
          <p:nvPr/>
        </p:nvSpPr>
        <p:spPr>
          <a:xfrm>
            <a:off x="812181" y="2066693"/>
            <a:ext cx="3402981" cy="48013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/>
              <a:t>Move the last bullet point after the first one, so people who are outside the SE area can find out that they're ineligible as soon as possible</a:t>
            </a:r>
            <a:endParaRPr lang="en-US" sz="240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GB" sz="2400">
                <a:ea typeface="+mn-lt"/>
                <a:cs typeface="+mn-lt"/>
              </a:rPr>
              <a:t>Ensure that users who are in the HIE and SoSE areas are directed to similar services they could apply for</a:t>
            </a:r>
          </a:p>
          <a:p>
            <a:pPr marL="285750" indent="-285750">
              <a:buFont typeface="Arial"/>
              <a:buChar char="•"/>
            </a:pP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80400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9C04E8-4392-402C-ADE4-9A869417A2A9}"/>
              </a:ext>
            </a:extLst>
          </p:cNvPr>
          <p:cNvSpPr txBox="1"/>
          <p:nvPr/>
        </p:nvSpPr>
        <p:spPr>
          <a:xfrm>
            <a:off x="4724400" y="3200400"/>
            <a:ext cx="2743199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5400"/>
              <a:t>Fin</a:t>
            </a:r>
            <a:endParaRPr lang="en-US" sz="5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2949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3BCDF-465E-4DB5-8D41-C524A5C8D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What we tested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242FF-B362-4EA2-B00E-6CB79B43A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604917" cy="359863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>
                <a:cs typeface="Calibri"/>
              </a:rPr>
              <a:t>We showed users the </a:t>
            </a:r>
            <a:r>
              <a:rPr lang="en-US">
                <a:cs typeface="Calibri"/>
                <a:hlinkClick r:id="rId2"/>
              </a:rPr>
              <a:t>Green Jobs prototype</a:t>
            </a:r>
            <a:endParaRPr lang="en-US" u="sng">
              <a:cs typeface="Calibri"/>
            </a:endParaRPr>
          </a:p>
        </p:txBody>
      </p:sp>
      <p:pic>
        <p:nvPicPr>
          <p:cNvPr id="4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020C7FED-3268-4498-BD7F-80D4BCB26B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449" y="2537872"/>
            <a:ext cx="7770541" cy="3780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602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90518-449E-41EA-A371-22142E931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Who we tested with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23EBF-4C89-4446-8202-204A1493F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6 business owners</a:t>
            </a:r>
          </a:p>
          <a:p>
            <a:r>
              <a:rPr lang="en-US">
                <a:ea typeface="+mn-lt"/>
                <a:cs typeface="+mn-lt"/>
              </a:rPr>
              <a:t>3 men, 3 women</a:t>
            </a:r>
          </a:p>
          <a:p>
            <a:r>
              <a:rPr lang="en-US">
                <a:ea typeface="+mn-lt"/>
                <a:cs typeface="+mn-lt"/>
              </a:rPr>
              <a:t>Using video calls (Microsoft Teams)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67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1D5F7-DF12-42EA-AB58-21D5E9B7A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What we were trying to find out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43C91-D830-4003-AD3C-AB63EB34F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en-US">
                <a:ea typeface="+mn-lt"/>
                <a:cs typeface="+mn-lt"/>
              </a:rPr>
              <a:t>Do users understand what the different types of evidence are and what they would provide? Is it clear who’s eligible for the call? </a:t>
            </a:r>
          </a:p>
          <a:p>
            <a:endParaRPr lang="en-US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</a:rPr>
              <a:t>Is it clear what kind of projects the call could support? </a:t>
            </a:r>
          </a:p>
          <a:p>
            <a:endParaRPr lang="en-US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</a:rPr>
              <a:t>Is the claims content useful and would users want to know more</a:t>
            </a:r>
            <a:r>
              <a:rPr lang="en-US" b="1">
                <a:ea typeface="+mn-lt"/>
                <a:cs typeface="+mn-lt"/>
              </a:rPr>
              <a:t> </a:t>
            </a:r>
            <a:r>
              <a:rPr lang="en-US">
                <a:ea typeface="+mn-lt"/>
                <a:cs typeface="+mn-lt"/>
              </a:rPr>
              <a:t>before applying? </a:t>
            </a:r>
          </a:p>
          <a:p>
            <a:endParaRPr lang="en-US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</a:rPr>
              <a:t>Did users find it useful to know what factors we’ll consider when reviewing applications? </a:t>
            </a:r>
          </a:p>
          <a:p>
            <a:endParaRPr lang="en-US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</a:rPr>
              <a:t>Is there anything that’s unclear or missing? Anything users would have liked to know more about? </a:t>
            </a:r>
          </a:p>
          <a:p>
            <a:endParaRPr lang="en-US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</a:rPr>
              <a:t>Is the language clear/do we use any unfamiliar terms? </a:t>
            </a:r>
          </a:p>
          <a:p>
            <a:endParaRPr lang="en-US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</a:rPr>
              <a:t>Did you notice the postcode checker? If so, was it clear why this was provided?</a:t>
            </a: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0696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8187E-6161-4598-889A-323157A32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Results summary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41EB9-B616-456D-916E-23EC67ED6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Language is clear</a:t>
            </a:r>
          </a:p>
          <a:p>
            <a:r>
              <a:rPr lang="en-US" b="1" dirty="0">
                <a:cs typeface="Calibri"/>
              </a:rPr>
              <a:t>The page is too content-heavy </a:t>
            </a:r>
            <a:r>
              <a:rPr lang="en-US" dirty="0">
                <a:cs typeface="Calibri"/>
              </a:rPr>
              <a:t>– users struggle to take in all of the information</a:t>
            </a:r>
            <a:endParaRPr lang="en-US" dirty="0"/>
          </a:p>
          <a:p>
            <a:r>
              <a:rPr lang="en-US" dirty="0">
                <a:cs typeface="Calibri"/>
              </a:rPr>
              <a:t>The information about claims needs to be higher up on the page</a:t>
            </a:r>
          </a:p>
          <a:p>
            <a:r>
              <a:rPr lang="en-US" dirty="0">
                <a:cs typeface="Calibri"/>
              </a:rPr>
              <a:t>Users need </a:t>
            </a:r>
            <a:r>
              <a:rPr lang="en-US" b="1" dirty="0">
                <a:cs typeface="Calibri"/>
              </a:rPr>
              <a:t>more clarity about what a green job is </a:t>
            </a:r>
            <a:r>
              <a:rPr lang="en-US" dirty="0">
                <a:cs typeface="Calibri"/>
              </a:rPr>
              <a:t>– some examples would be helpful</a:t>
            </a:r>
          </a:p>
          <a:p>
            <a:r>
              <a:rPr lang="en-US" dirty="0">
                <a:cs typeface="Calibri"/>
              </a:rPr>
              <a:t>The postcode checker is clear, but we need to </a:t>
            </a:r>
            <a:r>
              <a:rPr lang="en-US" b="1" dirty="0">
                <a:cs typeface="Calibri"/>
              </a:rPr>
              <a:t>ensure it's clear what to do if you aren't in the Scottish Enterprise area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3905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73F47-CD3F-4B88-8703-7400FF42C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Recommendations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9394C-3B83-40B1-B99A-3C8160EDF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Investigate using accordions to make the content on the page easier to digest</a:t>
            </a:r>
          </a:p>
          <a:p>
            <a:r>
              <a:rPr lang="en-US">
                <a:cs typeface="Calibri"/>
              </a:rPr>
              <a:t>Move the claims section higher up the page</a:t>
            </a:r>
          </a:p>
          <a:p>
            <a:r>
              <a:rPr lang="en-US">
                <a:cs typeface="Calibri"/>
              </a:rPr>
              <a:t>Add some examples of what a green job is</a:t>
            </a:r>
          </a:p>
          <a:p>
            <a:r>
              <a:rPr lang="en-US">
                <a:cs typeface="Calibri"/>
              </a:rPr>
              <a:t>Link off to similar services in the HIE/SoSE areas so businesses in those areas don't hit a dead end</a:t>
            </a:r>
          </a:p>
        </p:txBody>
      </p:sp>
    </p:spTree>
    <p:extLst>
      <p:ext uri="{BB962C8B-B14F-4D97-AF65-F5344CB8AC3E}">
        <p14:creationId xmlns:p14="http://schemas.microsoft.com/office/powerpoint/2010/main" val="3186722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567CC-D798-444B-9E85-77E3E50C2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Comments on the content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2C951-1B1B-4085-A994-A72118085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b="1">
                <a:cs typeface="Calibri"/>
              </a:rPr>
              <a:t>Positive</a:t>
            </a:r>
          </a:p>
          <a:p>
            <a:r>
              <a:rPr lang="en-GB">
                <a:ea typeface="+mn-lt"/>
                <a:cs typeface="+mn-lt"/>
              </a:rPr>
              <a:t>"Even someone who has never done an application would find this easy to follow.”</a:t>
            </a:r>
          </a:p>
          <a:p>
            <a:r>
              <a:rPr lang="en-GB">
                <a:ea typeface="+mn-lt"/>
                <a:cs typeface="+mn-lt"/>
              </a:rPr>
              <a:t>"I feel that every time I think of a question it's answering it."</a:t>
            </a:r>
          </a:p>
          <a:p>
            <a:r>
              <a:rPr lang="en-GB">
                <a:ea typeface="+mn-lt"/>
                <a:cs typeface="+mn-lt"/>
              </a:rPr>
              <a:t>“My initial thought is that there is a lot of information on the front page, but it seems its all important stuff to help you decide whether to go ahead with an application."</a:t>
            </a:r>
          </a:p>
          <a:p>
            <a:pPr marL="0" indent="0">
              <a:buNone/>
            </a:pPr>
            <a:r>
              <a:rPr lang="en-GB" b="1">
                <a:ea typeface="+mn-lt"/>
                <a:cs typeface="+mn-lt"/>
              </a:rPr>
              <a:t>Negative</a:t>
            </a:r>
          </a:p>
          <a:p>
            <a:r>
              <a:rPr lang="en-GB">
                <a:ea typeface="+mn-lt"/>
                <a:cs typeface="+mn-lt"/>
              </a:rPr>
              <a:t>“You’ve got too much text - I had to scroll way too much there.”</a:t>
            </a:r>
            <a:endParaRPr lang="en-GB">
              <a:cs typeface="Calibri"/>
            </a:endParaRPr>
          </a:p>
          <a:p>
            <a:r>
              <a:rPr lang="en-US">
                <a:ea typeface="+mn-lt"/>
                <a:cs typeface="+mn-lt"/>
              </a:rPr>
              <a:t>"</a:t>
            </a:r>
            <a:r>
              <a:rPr lang="en-US">
                <a:cs typeface="Calibri" panose="020F0502020204030204"/>
              </a:rPr>
              <a:t>Does it need to be so copy-heavy or could it be communicated in a more digestible way?"</a:t>
            </a:r>
            <a:endParaRPr lang="en-GB">
              <a:cs typeface="Calibri" panose="020F0502020204030204"/>
            </a:endParaRPr>
          </a:p>
          <a:p>
            <a:r>
              <a:rPr lang="en-US">
                <a:cs typeface="Calibri" panose="020F0502020204030204"/>
              </a:rPr>
              <a:t>"I skimmed a lot because it was so text based."</a:t>
            </a:r>
          </a:p>
        </p:txBody>
      </p:sp>
    </p:spTree>
    <p:extLst>
      <p:ext uri="{BB962C8B-B14F-4D97-AF65-F5344CB8AC3E}">
        <p14:creationId xmlns:p14="http://schemas.microsoft.com/office/powerpoint/2010/main" val="2163507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B6768-3D84-4BA5-9B41-2A51383B2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The claims process</a:t>
            </a:r>
            <a:endParaRPr lang="en-US"/>
          </a:p>
        </p:txBody>
      </p:sp>
      <p:pic>
        <p:nvPicPr>
          <p:cNvPr id="4" name="Picture 4" descr="Text&#10;&#10;Description automatically generated">
            <a:extLst>
              <a:ext uri="{FF2B5EF4-FFF2-40B4-BE49-F238E27FC236}">
                <a16:creationId xmlns:a16="http://schemas.microsoft.com/office/drawing/2014/main" id="{D1C2A153-A970-4925-9410-38BA53AE28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6590" y="3841138"/>
            <a:ext cx="10515600" cy="2959434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FAF982-451C-4037-AA50-2F5F02BBECC1}"/>
              </a:ext>
            </a:extLst>
          </p:cNvPr>
          <p:cNvSpPr txBox="1"/>
          <p:nvPr/>
        </p:nvSpPr>
        <p:spPr>
          <a:xfrm>
            <a:off x="561279" y="1713570"/>
            <a:ext cx="10484003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>
                <a:cs typeface="Calibri"/>
              </a:rPr>
              <a:t>Most people didn't notice this section without prompting</a:t>
            </a:r>
          </a:p>
          <a:p>
            <a:pPr marL="285750" indent="-285750">
              <a:buFont typeface="Arial"/>
              <a:buChar char="•"/>
            </a:pPr>
            <a:r>
              <a:rPr lang="en-US" sz="2400"/>
              <a:t>The claims process may eliminate businesses so it should be more obvious or up higher</a:t>
            </a:r>
            <a:endParaRPr lang="en-US" sz="240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400">
                <a:cs typeface="Calibri"/>
              </a:rPr>
              <a:t>One user suggested that you should have to click a disclaimer saying that you have read the claims process before applying</a:t>
            </a:r>
          </a:p>
        </p:txBody>
      </p:sp>
    </p:spTree>
    <p:extLst>
      <p:ext uri="{BB962C8B-B14F-4D97-AF65-F5344CB8AC3E}">
        <p14:creationId xmlns:p14="http://schemas.microsoft.com/office/powerpoint/2010/main" val="2146860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D4D84-37F1-4EF9-8A5D-FC37455E7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What is a green job?</a:t>
            </a:r>
            <a:endParaRPr lang="en-US"/>
          </a:p>
        </p:txBody>
      </p:sp>
      <p:pic>
        <p:nvPicPr>
          <p:cNvPr id="4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6BDC4FE5-717E-44D8-91A0-0D05595610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7102" y="3739049"/>
            <a:ext cx="10515600" cy="2197174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140CF42-DB01-4D36-8368-DFBFD357A1B3}"/>
              </a:ext>
            </a:extLst>
          </p:cNvPr>
          <p:cNvSpPr txBox="1"/>
          <p:nvPr/>
        </p:nvSpPr>
        <p:spPr>
          <a:xfrm>
            <a:off x="1221059" y="1843668"/>
            <a:ext cx="10158759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/>
              <a:t>Users would like to see more information about what a green job is with some examples</a:t>
            </a:r>
            <a:endParaRPr lang="en-US" sz="2400"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r>
              <a:rPr lang="en-US" sz="2400">
                <a:cs typeface="Calibri" panose="020F0502020204030204"/>
              </a:rPr>
              <a:t>"Maybe examples from different sectors to make it more tangible"</a:t>
            </a:r>
          </a:p>
          <a:p>
            <a:pPr marL="285750" indent="-285750">
              <a:buFont typeface="Arial"/>
              <a:buChar char="•"/>
            </a:pPr>
            <a:r>
              <a:rPr lang="en-US" sz="2400">
                <a:cs typeface="Calibri" panose="020F0502020204030204"/>
              </a:rPr>
              <a:t>"It doesn't say what it means to be green-focused."</a:t>
            </a:r>
          </a:p>
        </p:txBody>
      </p:sp>
    </p:spTree>
    <p:extLst>
      <p:ext uri="{BB962C8B-B14F-4D97-AF65-F5344CB8AC3E}">
        <p14:creationId xmlns:p14="http://schemas.microsoft.com/office/powerpoint/2010/main" val="4004652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550</Words>
  <Application>Microsoft Office PowerPoint</Application>
  <PresentationFormat>Widescreen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Green Jobs </vt:lpstr>
      <vt:lpstr>What we tested</vt:lpstr>
      <vt:lpstr>Who we tested with</vt:lpstr>
      <vt:lpstr>What we were trying to find out</vt:lpstr>
      <vt:lpstr>Results summary</vt:lpstr>
      <vt:lpstr>Recommendations</vt:lpstr>
      <vt:lpstr>Comments on the content</vt:lpstr>
      <vt:lpstr>The claims process</vt:lpstr>
      <vt:lpstr>What is a green job?</vt:lpstr>
      <vt:lpstr>The postcode checker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Martin Kerr</cp:lastModifiedBy>
  <cp:revision>1</cp:revision>
  <dcterms:created xsi:type="dcterms:W3CDTF">2021-03-08T15:45:50Z</dcterms:created>
  <dcterms:modified xsi:type="dcterms:W3CDTF">2021-03-15T10:06:06Z</dcterms:modified>
</cp:coreProperties>
</file>